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63" r:id="rId2"/>
    <p:sldId id="257" r:id="rId3"/>
    <p:sldId id="258" r:id="rId4"/>
    <p:sldId id="259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1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Freeform 7" descr="Picture2"/>
          <p:cNvSpPr>
            <a:spLocks/>
          </p:cNvSpPr>
          <p:nvPr/>
        </p:nvSpPr>
        <p:spPr bwMode="gray">
          <a:xfrm>
            <a:off x="-14288" y="4292600"/>
            <a:ext cx="9164638" cy="2592388"/>
          </a:xfrm>
          <a:custGeom>
            <a:avLst/>
            <a:gdLst>
              <a:gd name="T0" fmla="*/ 9 w 5773"/>
              <a:gd name="T1" fmla="*/ 633 h 1633"/>
              <a:gd name="T2" fmla="*/ 1710 w 5773"/>
              <a:gd name="T3" fmla="*/ 1182 h 1633"/>
              <a:gd name="T4" fmla="*/ 5773 w 5773"/>
              <a:gd name="T5" fmla="*/ 0 h 1633"/>
              <a:gd name="T6" fmla="*/ 5773 w 5773"/>
              <a:gd name="T7" fmla="*/ 1633 h 1633"/>
              <a:gd name="T8" fmla="*/ 0 w 5773"/>
              <a:gd name="T9" fmla="*/ 1630 h 1633"/>
              <a:gd name="T10" fmla="*/ 9 w 5773"/>
              <a:gd name="T11" fmla="*/ 633 h 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3" h="1633">
                <a:moveTo>
                  <a:pt x="9" y="633"/>
                </a:moveTo>
                <a:cubicBezTo>
                  <a:pt x="27" y="588"/>
                  <a:pt x="695" y="1099"/>
                  <a:pt x="1710" y="1182"/>
                </a:cubicBezTo>
                <a:cubicBezTo>
                  <a:pt x="2725" y="1265"/>
                  <a:pt x="3871" y="1008"/>
                  <a:pt x="5773" y="0"/>
                </a:cubicBezTo>
                <a:lnTo>
                  <a:pt x="5773" y="1633"/>
                </a:lnTo>
                <a:lnTo>
                  <a:pt x="0" y="1630"/>
                </a:lnTo>
                <a:lnTo>
                  <a:pt x="9" y="633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-14288" y="0"/>
            <a:ext cx="9172576" cy="6124575"/>
            <a:chOff x="-9" y="0"/>
            <a:chExt cx="5778" cy="3858"/>
          </a:xfrm>
        </p:grpSpPr>
        <p:sp>
          <p:nvSpPr>
            <p:cNvPr id="3081" name="Freeform 9" descr="Small grid"/>
            <p:cNvSpPr>
              <a:spLocks/>
            </p:cNvSpPr>
            <p:nvPr userDrawn="1"/>
          </p:nvSpPr>
          <p:spPr bwMode="white">
            <a:xfrm>
              <a:off x="0" y="0"/>
              <a:ext cx="5769" cy="3858"/>
            </a:xfrm>
            <a:custGeom>
              <a:avLst/>
              <a:gdLst>
                <a:gd name="T0" fmla="*/ 0 w 5769"/>
                <a:gd name="T1" fmla="*/ 3026 h 3858"/>
                <a:gd name="T2" fmla="*/ 1984 w 5769"/>
                <a:gd name="T3" fmla="*/ 3803 h 3858"/>
                <a:gd name="T4" fmla="*/ 5769 w 5769"/>
                <a:gd name="T5" fmla="*/ 2377 h 3858"/>
                <a:gd name="T6" fmla="*/ 5769 w 5769"/>
                <a:gd name="T7" fmla="*/ 0 h 3858"/>
                <a:gd name="T8" fmla="*/ 18 w 5769"/>
                <a:gd name="T9" fmla="*/ 0 h 3858"/>
                <a:gd name="T10" fmla="*/ 9 w 5769"/>
                <a:gd name="T11" fmla="*/ 10 h 3858"/>
                <a:gd name="T12" fmla="*/ 0 w 5769"/>
                <a:gd name="T13" fmla="*/ 3026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9" h="3858">
                  <a:moveTo>
                    <a:pt x="0" y="3026"/>
                  </a:moveTo>
                  <a:cubicBezTo>
                    <a:pt x="70" y="3092"/>
                    <a:pt x="640" y="3748"/>
                    <a:pt x="1984" y="3803"/>
                  </a:cubicBezTo>
                  <a:cubicBezTo>
                    <a:pt x="3328" y="3858"/>
                    <a:pt x="5396" y="2688"/>
                    <a:pt x="5769" y="2377"/>
                  </a:cubicBezTo>
                  <a:lnTo>
                    <a:pt x="5769" y="0"/>
                  </a:lnTo>
                  <a:lnTo>
                    <a:pt x="18" y="0"/>
                  </a:lnTo>
                  <a:lnTo>
                    <a:pt x="9" y="10"/>
                  </a:lnTo>
                  <a:lnTo>
                    <a:pt x="0" y="3026"/>
                  </a:lnTo>
                  <a:close/>
                </a:path>
              </a:pathLst>
            </a:custGeom>
            <a:pattFill prst="smGrid">
              <a:fgClr>
                <a:schemeClr val="bg1"/>
              </a:fgClr>
              <a:bgClr>
                <a:srgbClr val="003D7B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Freeform 10"/>
            <p:cNvSpPr>
              <a:spLocks/>
            </p:cNvSpPr>
            <p:nvPr userDrawn="1"/>
          </p:nvSpPr>
          <p:spPr bwMode="white">
            <a:xfrm>
              <a:off x="-9" y="0"/>
              <a:ext cx="5769" cy="3858"/>
            </a:xfrm>
            <a:custGeom>
              <a:avLst/>
              <a:gdLst>
                <a:gd name="T0" fmla="*/ 0 w 5769"/>
                <a:gd name="T1" fmla="*/ 3026 h 3858"/>
                <a:gd name="T2" fmla="*/ 1984 w 5769"/>
                <a:gd name="T3" fmla="*/ 3803 h 3858"/>
                <a:gd name="T4" fmla="*/ 5769 w 5769"/>
                <a:gd name="T5" fmla="*/ 2377 h 3858"/>
                <a:gd name="T6" fmla="*/ 5769 w 5769"/>
                <a:gd name="T7" fmla="*/ 0 h 3858"/>
                <a:gd name="T8" fmla="*/ 18 w 5769"/>
                <a:gd name="T9" fmla="*/ 0 h 3858"/>
                <a:gd name="T10" fmla="*/ 9 w 5769"/>
                <a:gd name="T11" fmla="*/ 10 h 3858"/>
                <a:gd name="T12" fmla="*/ 0 w 5769"/>
                <a:gd name="T13" fmla="*/ 3026 h 3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9" h="3858">
                  <a:moveTo>
                    <a:pt x="0" y="3026"/>
                  </a:moveTo>
                  <a:cubicBezTo>
                    <a:pt x="70" y="3092"/>
                    <a:pt x="640" y="3748"/>
                    <a:pt x="1984" y="3803"/>
                  </a:cubicBezTo>
                  <a:cubicBezTo>
                    <a:pt x="3328" y="3858"/>
                    <a:pt x="5396" y="2688"/>
                    <a:pt x="5769" y="2377"/>
                  </a:cubicBezTo>
                  <a:lnTo>
                    <a:pt x="5769" y="0"/>
                  </a:lnTo>
                  <a:lnTo>
                    <a:pt x="18" y="0"/>
                  </a:lnTo>
                  <a:lnTo>
                    <a:pt x="9" y="10"/>
                  </a:lnTo>
                  <a:lnTo>
                    <a:pt x="0" y="302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  <a:alpha val="4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8862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  <p:grpSp>
        <p:nvGrpSpPr>
          <p:cNvPr id="3083" name="Group 11"/>
          <p:cNvGrpSpPr>
            <a:grpSpLocks/>
          </p:cNvGrpSpPr>
          <p:nvPr/>
        </p:nvGrpSpPr>
        <p:grpSpPr bwMode="auto">
          <a:xfrm>
            <a:off x="304800" y="387350"/>
            <a:ext cx="2076450" cy="1143000"/>
            <a:chOff x="144" y="244"/>
            <a:chExt cx="1308" cy="720"/>
          </a:xfrm>
        </p:grpSpPr>
        <p:sp>
          <p:nvSpPr>
            <p:cNvPr id="3084" name="Oval 12"/>
            <p:cNvSpPr>
              <a:spLocks noChangeArrowheads="1"/>
            </p:cNvSpPr>
            <p:nvPr/>
          </p:nvSpPr>
          <p:spPr bwMode="ltGray">
            <a:xfrm rot="-931870">
              <a:off x="144" y="244"/>
              <a:ext cx="1308" cy="7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5490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5" name="Oval 13"/>
            <p:cNvSpPr>
              <a:spLocks noChangeArrowheads="1"/>
            </p:cNvSpPr>
            <p:nvPr/>
          </p:nvSpPr>
          <p:spPr bwMode="ltGray">
            <a:xfrm rot="-931870">
              <a:off x="204" y="299"/>
              <a:ext cx="1161" cy="60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762000" y="6096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26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13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22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9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8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954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41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0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2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18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15875" y="-15875"/>
            <a:ext cx="9185275" cy="6410325"/>
            <a:chOff x="-9" y="-9"/>
            <a:chExt cx="5778" cy="4038"/>
          </a:xfrm>
        </p:grpSpPr>
        <p:sp>
          <p:nvSpPr>
            <p:cNvPr id="1032" name="Freeform 8" descr="Small grid"/>
            <p:cNvSpPr>
              <a:spLocks/>
            </p:cNvSpPr>
            <p:nvPr userDrawn="1"/>
          </p:nvSpPr>
          <p:spPr bwMode="white">
            <a:xfrm>
              <a:off x="-9" y="-9"/>
              <a:ext cx="5769" cy="4029"/>
            </a:xfrm>
            <a:custGeom>
              <a:avLst/>
              <a:gdLst>
                <a:gd name="T0" fmla="*/ 0 w 5769"/>
                <a:gd name="T1" fmla="*/ 3392 h 4029"/>
                <a:gd name="T2" fmla="*/ 1978 w 5769"/>
                <a:gd name="T3" fmla="*/ 3972 h 4029"/>
                <a:gd name="T4" fmla="*/ 5769 w 5769"/>
                <a:gd name="T5" fmla="*/ 2953 h 4029"/>
                <a:gd name="T6" fmla="*/ 5769 w 5769"/>
                <a:gd name="T7" fmla="*/ 0 h 4029"/>
                <a:gd name="T8" fmla="*/ 9 w 5769"/>
                <a:gd name="T9" fmla="*/ 9 h 4029"/>
                <a:gd name="T10" fmla="*/ 15 w 5769"/>
                <a:gd name="T11" fmla="*/ 19 h 4029"/>
                <a:gd name="T12" fmla="*/ 0 w 5769"/>
                <a:gd name="T13" fmla="*/ 3392 h 4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9" h="4029">
                  <a:moveTo>
                    <a:pt x="0" y="3392"/>
                  </a:moveTo>
                  <a:cubicBezTo>
                    <a:pt x="70" y="3461"/>
                    <a:pt x="642" y="3914"/>
                    <a:pt x="1978" y="3972"/>
                  </a:cubicBezTo>
                  <a:cubicBezTo>
                    <a:pt x="3313" y="4029"/>
                    <a:pt x="5398" y="3277"/>
                    <a:pt x="5769" y="2953"/>
                  </a:cubicBezTo>
                  <a:lnTo>
                    <a:pt x="5769" y="0"/>
                  </a:lnTo>
                  <a:lnTo>
                    <a:pt x="9" y="9"/>
                  </a:lnTo>
                  <a:lnTo>
                    <a:pt x="15" y="19"/>
                  </a:lnTo>
                  <a:lnTo>
                    <a:pt x="0" y="3392"/>
                  </a:lnTo>
                  <a:close/>
                </a:path>
              </a:pathLst>
            </a:custGeom>
            <a:pattFill prst="smGrid">
              <a:fgClr>
                <a:schemeClr val="bg1"/>
              </a:fgClr>
              <a:bgClr>
                <a:srgbClr val="003D7B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 userDrawn="1"/>
          </p:nvSpPr>
          <p:spPr bwMode="white">
            <a:xfrm>
              <a:off x="0" y="0"/>
              <a:ext cx="5769" cy="4029"/>
            </a:xfrm>
            <a:custGeom>
              <a:avLst/>
              <a:gdLst>
                <a:gd name="T0" fmla="*/ 0 w 5769"/>
                <a:gd name="T1" fmla="*/ 3392 h 4029"/>
                <a:gd name="T2" fmla="*/ 1978 w 5769"/>
                <a:gd name="T3" fmla="*/ 3972 h 4029"/>
                <a:gd name="T4" fmla="*/ 5769 w 5769"/>
                <a:gd name="T5" fmla="*/ 2953 h 4029"/>
                <a:gd name="T6" fmla="*/ 5769 w 5769"/>
                <a:gd name="T7" fmla="*/ 0 h 4029"/>
                <a:gd name="T8" fmla="*/ 9 w 5769"/>
                <a:gd name="T9" fmla="*/ 9 h 4029"/>
                <a:gd name="T10" fmla="*/ 15 w 5769"/>
                <a:gd name="T11" fmla="*/ 19 h 4029"/>
                <a:gd name="T12" fmla="*/ 0 w 5769"/>
                <a:gd name="T13" fmla="*/ 3392 h 4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69" h="4029">
                  <a:moveTo>
                    <a:pt x="0" y="3392"/>
                  </a:moveTo>
                  <a:cubicBezTo>
                    <a:pt x="70" y="3461"/>
                    <a:pt x="642" y="3914"/>
                    <a:pt x="1978" y="3972"/>
                  </a:cubicBezTo>
                  <a:cubicBezTo>
                    <a:pt x="3313" y="4029"/>
                    <a:pt x="5398" y="3277"/>
                    <a:pt x="5769" y="2953"/>
                  </a:cubicBezTo>
                  <a:lnTo>
                    <a:pt x="5769" y="0"/>
                  </a:lnTo>
                  <a:lnTo>
                    <a:pt x="9" y="9"/>
                  </a:lnTo>
                  <a:lnTo>
                    <a:pt x="15" y="19"/>
                  </a:lnTo>
                  <a:lnTo>
                    <a:pt x="0" y="339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  <a:alpha val="46001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" name="Freeform 10"/>
          <p:cNvSpPr>
            <a:spLocks/>
          </p:cNvSpPr>
          <p:nvPr/>
        </p:nvSpPr>
        <p:spPr bwMode="gray">
          <a:xfrm>
            <a:off x="-15875" y="5281613"/>
            <a:ext cx="9169400" cy="1601787"/>
          </a:xfrm>
          <a:custGeom>
            <a:avLst/>
            <a:gdLst>
              <a:gd name="T0" fmla="*/ 9 w 5778"/>
              <a:gd name="T1" fmla="*/ 426 h 1009"/>
              <a:gd name="T2" fmla="*/ 1774 w 5778"/>
              <a:gd name="T3" fmla="*/ 710 h 1009"/>
              <a:gd name="T4" fmla="*/ 5778 w 5778"/>
              <a:gd name="T5" fmla="*/ 0 h 1009"/>
              <a:gd name="T6" fmla="*/ 5773 w 5778"/>
              <a:gd name="T7" fmla="*/ 1009 h 1009"/>
              <a:gd name="T8" fmla="*/ 0 w 5778"/>
              <a:gd name="T9" fmla="*/ 1007 h 1009"/>
              <a:gd name="T10" fmla="*/ 9 w 5778"/>
              <a:gd name="T11" fmla="*/ 426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8" h="1009">
                <a:moveTo>
                  <a:pt x="9" y="426"/>
                </a:moveTo>
                <a:cubicBezTo>
                  <a:pt x="27" y="400"/>
                  <a:pt x="759" y="661"/>
                  <a:pt x="1774" y="710"/>
                </a:cubicBezTo>
                <a:cubicBezTo>
                  <a:pt x="2789" y="758"/>
                  <a:pt x="4178" y="622"/>
                  <a:pt x="5778" y="0"/>
                </a:cubicBezTo>
                <a:lnTo>
                  <a:pt x="5773" y="1009"/>
                </a:lnTo>
                <a:lnTo>
                  <a:pt x="0" y="1007"/>
                </a:lnTo>
                <a:lnTo>
                  <a:pt x="9" y="42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3D53B1A-EED9-4E6E-8E77-2CF825541F80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79CB55-2E2E-4CF0-9719-78220AB64222}" type="slidenum">
              <a:rPr lang="en-US" smtClean="0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0" y="1544638"/>
            <a:ext cx="7772400" cy="1362075"/>
          </a:xfrm>
        </p:spPr>
        <p:txBody>
          <a:bodyPr/>
          <a:lstStyle/>
          <a:p>
            <a:r>
              <a:rPr lang="en-US" dirty="0" smtClean="0"/>
              <a:t>Raritan Clinic East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524000" y="2493963"/>
            <a:ext cx="7772400" cy="825500"/>
          </a:xfrm>
        </p:spPr>
        <p:txBody>
          <a:bodyPr/>
          <a:lstStyle/>
          <a:p>
            <a:r>
              <a:rPr lang="en-US" sz="3200" dirty="0" smtClean="0"/>
              <a:t>Pediatric Diagnostic Specialists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7448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latin typeface="Times New Roman"/>
              </a:rPr>
              <a:t>Our Mission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. . to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 a clinical and educational environment in which to train practicum students enrolled in the programs of pediatric diagnostic specialties.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23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b="1" i="0" u="none" strike="noStrike" baseline="0" dirty="0" smtClean="0">
                <a:latin typeface="Times New Roman"/>
              </a:rPr>
              <a:t>Pediatric Specialty Services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Pediatric General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Medicine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Cardiology 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Orthopedics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Pediatric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Emergency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Medicine</a:t>
            </a: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Neonatology</a:t>
            </a:r>
            <a:endParaRPr lang="en-US" b="1" i="0" u="none" strike="noStrike" baseline="0" dirty="0" smtClean="0">
              <a:solidFill>
                <a:schemeClr val="tx1">
                  <a:lumMod val="85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6828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latin typeface="Times New Roman"/>
              </a:rPr>
              <a:t>Initial Diagnostic Evaluation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purpose of an evaluation is to determine the presence of a disorder and the need for treatment. Evaluation is conducted to determine status of all developmental areas for appropriate programming.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772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Care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Each Patient, Clinic Staff Consider:</a:t>
            </a:r>
          </a:p>
          <a:p>
            <a:pPr lvl="1"/>
            <a:r>
              <a:rPr lang="en-US" dirty="0" smtClean="0"/>
              <a:t>Referral for Additional Services or Transfer of Services</a:t>
            </a:r>
          </a:p>
          <a:p>
            <a:pPr lvl="1"/>
            <a:r>
              <a:rPr lang="en-US" dirty="0" smtClean="0"/>
              <a:t>Permission to Photograph/Videotape</a:t>
            </a:r>
          </a:p>
          <a:p>
            <a:pPr lvl="1"/>
            <a:r>
              <a:rPr lang="en-US" dirty="0" smtClean="0"/>
              <a:t>Research Involving Human Subjects.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59292"/>
      </p:ext>
    </p:extLst>
  </p:cSld>
  <p:clrMapOvr>
    <a:masterClrMapping/>
  </p:clrMapOvr>
</p:sld>
</file>

<file path=ppt/theme/theme1.xml><?xml version="1.0" encoding="utf-8"?>
<a:theme xmlns:a="http://schemas.openxmlformats.org/drawingml/2006/main" name="ms01_1">
  <a:themeElements>
    <a:clrScheme name="ms01_1 3">
      <a:dk1>
        <a:srgbClr val="0000C0"/>
      </a:dk1>
      <a:lt1>
        <a:srgbClr val="FFFFFF"/>
      </a:lt1>
      <a:dk2>
        <a:srgbClr val="0066CC"/>
      </a:dk2>
      <a:lt2>
        <a:srgbClr val="9ADCF6"/>
      </a:lt2>
      <a:accent1>
        <a:srgbClr val="BE9932"/>
      </a:accent1>
      <a:accent2>
        <a:srgbClr val="2A99EC"/>
      </a:accent2>
      <a:accent3>
        <a:srgbClr val="AAB8E2"/>
      </a:accent3>
      <a:accent4>
        <a:srgbClr val="DADADA"/>
      </a:accent4>
      <a:accent5>
        <a:srgbClr val="DBCAAD"/>
      </a:accent5>
      <a:accent6>
        <a:srgbClr val="258AD6"/>
      </a:accent6>
      <a:hlink>
        <a:srgbClr val="70B040"/>
      </a:hlink>
      <a:folHlink>
        <a:srgbClr val="6B8ED3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01_1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01_1 2">
        <a:dk1>
          <a:srgbClr val="0F4334"/>
        </a:dk1>
        <a:lt1>
          <a:srgbClr val="FFFFFF"/>
        </a:lt1>
        <a:dk2>
          <a:srgbClr val="43BD4C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B0DBB2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01_1 3">
        <a:dk1>
          <a:srgbClr val="0000C0"/>
        </a:dk1>
        <a:lt1>
          <a:srgbClr val="FFFFFF"/>
        </a:lt1>
        <a:dk2>
          <a:srgbClr val="0066CC"/>
        </a:dk2>
        <a:lt2>
          <a:srgbClr val="9ADCF6"/>
        </a:lt2>
        <a:accent1>
          <a:srgbClr val="BE9932"/>
        </a:accent1>
        <a:accent2>
          <a:srgbClr val="2A99EC"/>
        </a:accent2>
        <a:accent3>
          <a:srgbClr val="AAB8E2"/>
        </a:accent3>
        <a:accent4>
          <a:srgbClr val="DADADA"/>
        </a:accent4>
        <a:accent5>
          <a:srgbClr val="DBCAAD"/>
        </a:accent5>
        <a:accent6>
          <a:srgbClr val="258AD6"/>
        </a:accent6>
        <a:hlink>
          <a:srgbClr val="70B040"/>
        </a:hlink>
        <a:folHlink>
          <a:srgbClr val="6B8ED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6" ma:contentTypeDescription="Create a new document." ma:contentTypeScope="" ma:versionID="d031ffde3cbb6518886137be9dce1ddc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2a794b43b26c72816c643e04441d999d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a0c6b4-8357-47a1-ad8e-efeac895357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550e3f7-631d-49db-b102-e234dd94043c}" ma:internalName="TaxCatchAll" ma:showField="CatchAllData" ma:web="526cf104-0389-465e-9ffc-df9c8fcfc0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6cf104-0389-465e-9ffc-df9c8fcfc0b5" xsi:nil="true"/>
    <lcf76f155ced4ddcb4097134ff3c332f xmlns="1e9b0eaa-168f-460f-9210-58656e9a429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32B9EAF-8FA0-43FD-A1EA-50342E32B7D3}"/>
</file>

<file path=customXml/itemProps2.xml><?xml version="1.0" encoding="utf-8"?>
<ds:datastoreItem xmlns:ds="http://schemas.openxmlformats.org/officeDocument/2006/customXml" ds:itemID="{329E71C5-6A85-40A8-8E62-AA5100D78D25}"/>
</file>

<file path=customXml/itemProps3.xml><?xml version="1.0" encoding="utf-8"?>
<ds:datastoreItem xmlns:ds="http://schemas.openxmlformats.org/officeDocument/2006/customXml" ds:itemID="{0DD3A12D-BA02-47D8-B5B6-6F1815041196}"/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</Template>
  <TotalTime>36</TotalTime>
  <Words>107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Times New Roman</vt:lpstr>
      <vt:lpstr>ms01_1</vt:lpstr>
      <vt:lpstr>Raritan Clinic East </vt:lpstr>
      <vt:lpstr>Our Mission</vt:lpstr>
      <vt:lpstr>Pediatric Specialty Services</vt:lpstr>
      <vt:lpstr>Initial Diagnostic Evaluation </vt:lpstr>
      <vt:lpstr>Patient Care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POLICIES AND PROCEDURES</dc:title>
  <dc:creator>Pamela Toliver</dc:creator>
  <cp:lastModifiedBy>Jill Murphy</cp:lastModifiedBy>
  <cp:revision>7</cp:revision>
  <dcterms:created xsi:type="dcterms:W3CDTF">2010-05-04T22:36:46Z</dcterms:created>
  <dcterms:modified xsi:type="dcterms:W3CDTF">2016-05-09T23:28:41Z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  <property fmtid="{D5CDD505-2E9C-101B-9397-08002B2CF9AE}" pid="3" name="MediaServiceImageTags">
    <vt:lpwstr/>
  </property>
</Properties>
</file>